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59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 rotWithShape="1">
          <a:blip r:embed="rId5"/>
          <a:srcRect b="11146"/>
          <a:stretch/>
        </p:blipFill>
        <p:spPr>
          <a:xfrm>
            <a:off x="308610" y="2325410"/>
            <a:ext cx="4869061" cy="317992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773787"/>
            <a:ext cx="7415927" cy="4731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Secure Authorization ID System for Government Grocery Program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6350437" y="5875615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This presentation outlines a blockchain-based solution for securing and streamlining government grocery programs. The proposed system aims to combat fraud, enhance transparency, and improve efficiency in the distribution of essential food resources.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8746" y="837248"/>
            <a:ext cx="4268867" cy="533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02"/>
              </a:lnSpc>
              <a:buNone/>
            </a:pPr>
            <a:r>
              <a:rPr lang="en-US" sz="336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Problem Statement</a:t>
            </a:r>
            <a:endParaRPr lang="en-US" sz="3361" dirty="0"/>
          </a:p>
        </p:txBody>
      </p:sp>
      <p:sp>
        <p:nvSpPr>
          <p:cNvPr id="7" name="Shape 2"/>
          <p:cNvSpPr/>
          <p:nvPr/>
        </p:nvSpPr>
        <p:spPr>
          <a:xfrm>
            <a:off x="6158746" y="1874996"/>
            <a:ext cx="432197" cy="43219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26862" y="1962983"/>
            <a:ext cx="95845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17"/>
              </a:lnSpc>
              <a:buNone/>
            </a:pPr>
            <a:r>
              <a:rPr lang="en-US" sz="201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017" dirty="0"/>
          </a:p>
        </p:txBody>
      </p:sp>
      <p:sp>
        <p:nvSpPr>
          <p:cNvPr id="9" name="Text 4"/>
          <p:cNvSpPr/>
          <p:nvPr/>
        </p:nvSpPr>
        <p:spPr>
          <a:xfrm>
            <a:off x="6782991" y="1874996"/>
            <a:ext cx="2134433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01"/>
              </a:lnSpc>
              <a:buNone/>
            </a:pPr>
            <a:r>
              <a:rPr lang="en-US" sz="168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Fraudulent Claims</a:t>
            </a:r>
            <a:endParaRPr lang="en-US" sz="1681" dirty="0"/>
          </a:p>
        </p:txBody>
      </p:sp>
      <p:sp>
        <p:nvSpPr>
          <p:cNvPr id="10" name="Text 5"/>
          <p:cNvSpPr/>
          <p:nvPr/>
        </p:nvSpPr>
        <p:spPr>
          <a:xfrm>
            <a:off x="6782991" y="2257068"/>
            <a:ext cx="7175063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Dishonest individuals often exploit government programs by making false claims, leading to financial losses and resource misallocation.</a:t>
            </a:r>
            <a:endParaRPr lang="en-US" sz="1513" dirty="0"/>
          </a:p>
        </p:txBody>
      </p:sp>
      <p:sp>
        <p:nvSpPr>
          <p:cNvPr id="11" name="Shape 6"/>
          <p:cNvSpPr/>
          <p:nvPr/>
        </p:nvSpPr>
        <p:spPr>
          <a:xfrm>
            <a:off x="6158746" y="3279577"/>
            <a:ext cx="432197" cy="43219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299835" y="3367564"/>
            <a:ext cx="149900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17"/>
              </a:lnSpc>
              <a:buNone/>
            </a:pPr>
            <a:r>
              <a:rPr lang="en-US" sz="201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017" dirty="0"/>
          </a:p>
        </p:txBody>
      </p:sp>
      <p:sp>
        <p:nvSpPr>
          <p:cNvPr id="13" name="Text 8"/>
          <p:cNvSpPr/>
          <p:nvPr/>
        </p:nvSpPr>
        <p:spPr>
          <a:xfrm>
            <a:off x="6782991" y="3279577"/>
            <a:ext cx="2397323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01"/>
              </a:lnSpc>
              <a:buNone/>
            </a:pPr>
            <a:r>
              <a:rPr lang="en-US" sz="168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Duplicate Registrations</a:t>
            </a:r>
            <a:endParaRPr lang="en-US" sz="1681" dirty="0"/>
          </a:p>
        </p:txBody>
      </p:sp>
      <p:sp>
        <p:nvSpPr>
          <p:cNvPr id="14" name="Text 9"/>
          <p:cNvSpPr/>
          <p:nvPr/>
        </p:nvSpPr>
        <p:spPr>
          <a:xfrm>
            <a:off x="6782991" y="3661648"/>
            <a:ext cx="7175063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Multiple registrations under the same or different identities can create lead to the over-allocation of resources.</a:t>
            </a:r>
            <a:endParaRPr lang="en-US" sz="1513" dirty="0"/>
          </a:p>
        </p:txBody>
      </p:sp>
      <p:sp>
        <p:nvSpPr>
          <p:cNvPr id="15" name="Shape 10"/>
          <p:cNvSpPr/>
          <p:nvPr/>
        </p:nvSpPr>
        <p:spPr>
          <a:xfrm>
            <a:off x="6158746" y="4684157"/>
            <a:ext cx="432197" cy="43219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300549" y="4772144"/>
            <a:ext cx="148590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17"/>
              </a:lnSpc>
              <a:buNone/>
            </a:pPr>
            <a:r>
              <a:rPr lang="en-US" sz="201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017" dirty="0"/>
          </a:p>
        </p:txBody>
      </p:sp>
      <p:sp>
        <p:nvSpPr>
          <p:cNvPr id="17" name="Text 12"/>
          <p:cNvSpPr/>
          <p:nvPr/>
        </p:nvSpPr>
        <p:spPr>
          <a:xfrm>
            <a:off x="6782991" y="4684157"/>
            <a:ext cx="2134433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01"/>
              </a:lnSpc>
              <a:buNone/>
            </a:pPr>
            <a:r>
              <a:rPr lang="en-US" sz="168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Inefficient Tracking</a:t>
            </a:r>
            <a:endParaRPr lang="en-US" sz="1681" dirty="0"/>
          </a:p>
        </p:txBody>
      </p:sp>
      <p:sp>
        <p:nvSpPr>
          <p:cNvPr id="18" name="Text 13"/>
          <p:cNvSpPr/>
          <p:nvPr/>
        </p:nvSpPr>
        <p:spPr>
          <a:xfrm>
            <a:off x="6782991" y="5066228"/>
            <a:ext cx="7175063" cy="61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Traditional systems struggle to track transactions efficiently, making it difficult to monitor program effectiveness and identify potential irregularities.</a:t>
            </a:r>
            <a:endParaRPr lang="en-US" sz="1513" dirty="0"/>
          </a:p>
        </p:txBody>
      </p:sp>
      <p:sp>
        <p:nvSpPr>
          <p:cNvPr id="19" name="Shape 14"/>
          <p:cNvSpPr/>
          <p:nvPr/>
        </p:nvSpPr>
        <p:spPr>
          <a:xfrm>
            <a:off x="6158746" y="6088737"/>
            <a:ext cx="432197" cy="43219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296858" y="6176724"/>
            <a:ext cx="155972" cy="256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17"/>
              </a:lnSpc>
              <a:buNone/>
            </a:pPr>
            <a:r>
              <a:rPr lang="en-US" sz="201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017" dirty="0"/>
          </a:p>
        </p:txBody>
      </p:sp>
      <p:sp>
        <p:nvSpPr>
          <p:cNvPr id="21" name="Text 16"/>
          <p:cNvSpPr/>
          <p:nvPr/>
        </p:nvSpPr>
        <p:spPr>
          <a:xfrm>
            <a:off x="6782991" y="6088737"/>
            <a:ext cx="2223492" cy="2668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01"/>
              </a:lnSpc>
              <a:buNone/>
            </a:pPr>
            <a:r>
              <a:rPr lang="en-US" sz="168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Lack of Transparency</a:t>
            </a:r>
            <a:endParaRPr lang="en-US" sz="1681" dirty="0"/>
          </a:p>
        </p:txBody>
      </p:sp>
      <p:sp>
        <p:nvSpPr>
          <p:cNvPr id="22" name="Text 17"/>
          <p:cNvSpPr/>
          <p:nvPr/>
        </p:nvSpPr>
        <p:spPr>
          <a:xfrm>
            <a:off x="6782991" y="6470809"/>
            <a:ext cx="7175063" cy="921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0"/>
              </a:lnSpc>
              <a:buNone/>
            </a:pPr>
            <a:r>
              <a:rPr lang="en-US" sz="151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Opaque systems lack transparency, making it challenging for beneficiaries, program administrators, and the public to verify the legitimacy of transactions and ensure accountability.</a:t>
            </a:r>
            <a:endParaRPr lang="en-US" sz="1513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AE6DE7-2BE8-3312-0497-D511F58BE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95" y="1958773"/>
            <a:ext cx="4971390" cy="34929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63" y="2025372"/>
            <a:ext cx="5014555" cy="417885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46840" y="685324"/>
            <a:ext cx="4193381" cy="524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27"/>
              </a:lnSpc>
              <a:buNone/>
            </a:pPr>
            <a:r>
              <a:rPr lang="en-US" sz="330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Proposed Solution</a:t>
            </a:r>
            <a:endParaRPr lang="en-US" sz="3302" dirty="0"/>
          </a:p>
        </p:txBody>
      </p:sp>
      <p:sp>
        <p:nvSpPr>
          <p:cNvPr id="7" name="Shape 2"/>
          <p:cNvSpPr/>
          <p:nvPr/>
        </p:nvSpPr>
        <p:spPr>
          <a:xfrm>
            <a:off x="6146840" y="1492448"/>
            <a:ext cx="7823121" cy="1371481"/>
          </a:xfrm>
          <a:prstGeom prst="roundRect">
            <a:avLst>
              <a:gd name="adj" fmla="val 57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43055" y="1688663"/>
            <a:ext cx="2516743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4"/>
              </a:lnSpc>
              <a:buNone/>
            </a:pPr>
            <a:r>
              <a:rPr lang="en-US" sz="16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Secure Authorization IDs</a:t>
            </a:r>
            <a:endParaRPr lang="en-US" sz="1651" dirty="0"/>
          </a:p>
        </p:txBody>
      </p:sp>
      <p:sp>
        <p:nvSpPr>
          <p:cNvPr id="9" name="Text 4"/>
          <p:cNvSpPr/>
          <p:nvPr/>
        </p:nvSpPr>
        <p:spPr>
          <a:xfrm>
            <a:off x="6343055" y="2063829"/>
            <a:ext cx="743069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Utilizing blockchain technology, each eligible user receives a unique and immutable authorization ID, preventing duplication and misuse.</a:t>
            </a:r>
            <a:endParaRPr lang="en-US" sz="1486" dirty="0"/>
          </a:p>
        </p:txBody>
      </p:sp>
      <p:sp>
        <p:nvSpPr>
          <p:cNvPr id="10" name="Shape 5"/>
          <p:cNvSpPr/>
          <p:nvPr/>
        </p:nvSpPr>
        <p:spPr>
          <a:xfrm>
            <a:off x="6146840" y="3052524"/>
            <a:ext cx="7823121" cy="1371481"/>
          </a:xfrm>
          <a:prstGeom prst="roundRect">
            <a:avLst>
              <a:gd name="adj" fmla="val 57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343055" y="3248739"/>
            <a:ext cx="3052763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4"/>
              </a:lnSpc>
              <a:buNone/>
            </a:pPr>
            <a:r>
              <a:rPr lang="en-US" sz="16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Efficient Eligibility Verification</a:t>
            </a:r>
            <a:endParaRPr lang="en-US" sz="1651" dirty="0"/>
          </a:p>
        </p:txBody>
      </p:sp>
      <p:sp>
        <p:nvSpPr>
          <p:cNvPr id="12" name="Text 7"/>
          <p:cNvSpPr/>
          <p:nvPr/>
        </p:nvSpPr>
        <p:spPr>
          <a:xfrm>
            <a:off x="6343055" y="3623905"/>
            <a:ext cx="743069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system automates the verification process, enabling real-time checks against a secure database to confirm user eligibility.</a:t>
            </a:r>
            <a:endParaRPr lang="en-US" sz="1486" dirty="0"/>
          </a:p>
        </p:txBody>
      </p:sp>
      <p:sp>
        <p:nvSpPr>
          <p:cNvPr id="13" name="Shape 8"/>
          <p:cNvSpPr/>
          <p:nvPr/>
        </p:nvSpPr>
        <p:spPr>
          <a:xfrm>
            <a:off x="6146840" y="4612600"/>
            <a:ext cx="7823121" cy="1371481"/>
          </a:xfrm>
          <a:prstGeom prst="roundRect">
            <a:avLst>
              <a:gd name="adj" fmla="val 57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343055" y="4808815"/>
            <a:ext cx="3006447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4"/>
              </a:lnSpc>
              <a:buNone/>
            </a:pPr>
            <a:r>
              <a:rPr lang="en-US" sz="16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Transparent Transaction Logs</a:t>
            </a:r>
            <a:endParaRPr lang="en-US" sz="1651" dirty="0"/>
          </a:p>
        </p:txBody>
      </p:sp>
      <p:sp>
        <p:nvSpPr>
          <p:cNvPr id="15" name="Text 10"/>
          <p:cNvSpPr/>
          <p:nvPr/>
        </p:nvSpPr>
        <p:spPr>
          <a:xfrm>
            <a:off x="6343055" y="5183981"/>
            <a:ext cx="743069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Every transaction is recorded on the blockchain, providing an immutable and verifiable record, enhancing transparency and accountability.</a:t>
            </a:r>
            <a:endParaRPr lang="en-US" sz="1486" dirty="0"/>
          </a:p>
        </p:txBody>
      </p:sp>
      <p:sp>
        <p:nvSpPr>
          <p:cNvPr id="16" name="Shape 11"/>
          <p:cNvSpPr/>
          <p:nvPr/>
        </p:nvSpPr>
        <p:spPr>
          <a:xfrm>
            <a:off x="6146840" y="6172676"/>
            <a:ext cx="7823121" cy="1371481"/>
          </a:xfrm>
          <a:prstGeom prst="roundRect">
            <a:avLst>
              <a:gd name="adj" fmla="val 57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343055" y="6368891"/>
            <a:ext cx="2096691" cy="262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64"/>
              </a:lnSpc>
              <a:buNone/>
            </a:pPr>
            <a:r>
              <a:rPr lang="en-US" sz="1651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Fraud Prevention</a:t>
            </a:r>
            <a:endParaRPr lang="en-US" sz="1651" dirty="0"/>
          </a:p>
        </p:txBody>
      </p:sp>
      <p:sp>
        <p:nvSpPr>
          <p:cNvPr id="18" name="Text 13"/>
          <p:cNvSpPr/>
          <p:nvPr/>
        </p:nvSpPr>
        <p:spPr>
          <a:xfrm>
            <a:off x="6343055" y="6744057"/>
            <a:ext cx="743069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system's robust security features and tamper-proof transaction logs significantly mitigate the risk of fraud and abuse.</a:t>
            </a:r>
            <a:endParaRPr lang="en-US" sz="14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78585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19437" y="475178"/>
            <a:ext cx="3840480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Solution Approach</a:t>
            </a:r>
            <a:endParaRPr lang="en-US" sz="3024" dirty="0"/>
          </a:p>
        </p:txBody>
      </p:sp>
      <p:sp>
        <p:nvSpPr>
          <p:cNvPr id="5" name="Shape 2"/>
          <p:cNvSpPr/>
          <p:nvPr/>
        </p:nvSpPr>
        <p:spPr>
          <a:xfrm>
            <a:off x="3367207" y="1300877"/>
            <a:ext cx="22860" cy="6902529"/>
          </a:xfrm>
          <a:prstGeom prst="roundRect">
            <a:avLst>
              <a:gd name="adj" fmla="val 317520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3550146" y="1678067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6D4562"/>
          </a:solidFill>
          <a:ln/>
        </p:spPr>
      </p:sp>
      <p:sp>
        <p:nvSpPr>
          <p:cNvPr id="7" name="Shape 4"/>
          <p:cNvSpPr/>
          <p:nvPr/>
        </p:nvSpPr>
        <p:spPr>
          <a:xfrm>
            <a:off x="3184267" y="1495187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335476" y="1574363"/>
            <a:ext cx="86201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814" dirty="0"/>
          </a:p>
        </p:txBody>
      </p:sp>
      <p:sp>
        <p:nvSpPr>
          <p:cNvPr id="9" name="Text 6"/>
          <p:cNvSpPr/>
          <p:nvPr/>
        </p:nvSpPr>
        <p:spPr>
          <a:xfrm>
            <a:off x="4329113" y="1473637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Registration</a:t>
            </a:r>
            <a:endParaRPr lang="en-US" sz="1512" dirty="0"/>
          </a:p>
        </p:txBody>
      </p:sp>
      <p:sp>
        <p:nvSpPr>
          <p:cNvPr id="10" name="Text 7"/>
          <p:cNvSpPr/>
          <p:nvPr/>
        </p:nvSpPr>
        <p:spPr>
          <a:xfrm>
            <a:off x="4329113" y="1817251"/>
            <a:ext cx="718173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provide personal information to register. The system verifies their eligibility based on predefined criteria and generates a unique authorization ID.</a:t>
            </a:r>
            <a:endParaRPr lang="en-US" sz="1361" dirty="0"/>
          </a:p>
        </p:txBody>
      </p:sp>
      <p:sp>
        <p:nvSpPr>
          <p:cNvPr id="11" name="Shape 8"/>
          <p:cNvSpPr/>
          <p:nvPr/>
        </p:nvSpPr>
        <p:spPr>
          <a:xfrm>
            <a:off x="3550146" y="3093125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6D4562"/>
          </a:solidFill>
          <a:ln/>
        </p:spPr>
      </p:sp>
      <p:sp>
        <p:nvSpPr>
          <p:cNvPr id="12" name="Shape 9"/>
          <p:cNvSpPr/>
          <p:nvPr/>
        </p:nvSpPr>
        <p:spPr>
          <a:xfrm>
            <a:off x="3184267" y="2910245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311188" y="2989421"/>
            <a:ext cx="134779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814" dirty="0"/>
          </a:p>
        </p:txBody>
      </p:sp>
      <p:sp>
        <p:nvSpPr>
          <p:cNvPr id="14" name="Text 11"/>
          <p:cNvSpPr/>
          <p:nvPr/>
        </p:nvSpPr>
        <p:spPr>
          <a:xfrm>
            <a:off x="4329113" y="2888694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ID Generation</a:t>
            </a:r>
            <a:endParaRPr lang="en-US" sz="1512" dirty="0"/>
          </a:p>
        </p:txBody>
      </p:sp>
      <p:sp>
        <p:nvSpPr>
          <p:cNvPr id="15" name="Text 12"/>
          <p:cNvSpPr/>
          <p:nvPr/>
        </p:nvSpPr>
        <p:spPr>
          <a:xfrm>
            <a:off x="4329113" y="3232309"/>
            <a:ext cx="718173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Leveraging blockchain technology, the system generates unique and secure authorization IDs, stored on the blockchain for immutability and security.</a:t>
            </a:r>
            <a:endParaRPr lang="en-US" sz="1361" dirty="0"/>
          </a:p>
        </p:txBody>
      </p:sp>
      <p:sp>
        <p:nvSpPr>
          <p:cNvPr id="16" name="Shape 13"/>
          <p:cNvSpPr/>
          <p:nvPr/>
        </p:nvSpPr>
        <p:spPr>
          <a:xfrm>
            <a:off x="3550146" y="4508183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6D4562"/>
          </a:solidFill>
          <a:ln/>
        </p:spPr>
      </p:sp>
      <p:sp>
        <p:nvSpPr>
          <p:cNvPr id="17" name="Shape 14"/>
          <p:cNvSpPr/>
          <p:nvPr/>
        </p:nvSpPr>
        <p:spPr>
          <a:xfrm>
            <a:off x="3184267" y="4325303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311783" y="4404479"/>
            <a:ext cx="133707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814" dirty="0"/>
          </a:p>
        </p:txBody>
      </p:sp>
      <p:sp>
        <p:nvSpPr>
          <p:cNvPr id="19" name="Text 16"/>
          <p:cNvSpPr/>
          <p:nvPr/>
        </p:nvSpPr>
        <p:spPr>
          <a:xfrm>
            <a:off x="4329113" y="4303752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ID Verification</a:t>
            </a:r>
            <a:endParaRPr lang="en-US" sz="1512" dirty="0"/>
          </a:p>
        </p:txBody>
      </p:sp>
      <p:sp>
        <p:nvSpPr>
          <p:cNvPr id="20" name="Text 17"/>
          <p:cNvSpPr/>
          <p:nvPr/>
        </p:nvSpPr>
        <p:spPr>
          <a:xfrm>
            <a:off x="4329113" y="4647367"/>
            <a:ext cx="718173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During grocery purchases, the system verifies the validity of the authorization ID, checking eligibility status and preventing duplicate usage.</a:t>
            </a:r>
            <a:endParaRPr lang="en-US" sz="1361" dirty="0"/>
          </a:p>
        </p:txBody>
      </p:sp>
      <p:sp>
        <p:nvSpPr>
          <p:cNvPr id="21" name="Shape 18"/>
          <p:cNvSpPr/>
          <p:nvPr/>
        </p:nvSpPr>
        <p:spPr>
          <a:xfrm>
            <a:off x="3550146" y="5923240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6D4562"/>
          </a:solidFill>
          <a:ln/>
        </p:spPr>
      </p:sp>
      <p:sp>
        <p:nvSpPr>
          <p:cNvPr id="22" name="Shape 19"/>
          <p:cNvSpPr/>
          <p:nvPr/>
        </p:nvSpPr>
        <p:spPr>
          <a:xfrm>
            <a:off x="3184267" y="574036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3308449" y="5819537"/>
            <a:ext cx="140375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814" dirty="0"/>
          </a:p>
        </p:txBody>
      </p:sp>
      <p:sp>
        <p:nvSpPr>
          <p:cNvPr id="24" name="Text 21"/>
          <p:cNvSpPr/>
          <p:nvPr/>
        </p:nvSpPr>
        <p:spPr>
          <a:xfrm>
            <a:off x="4329113" y="5718810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Transaction Logging</a:t>
            </a:r>
            <a:endParaRPr lang="en-US" sz="1512" dirty="0"/>
          </a:p>
        </p:txBody>
      </p:sp>
      <p:sp>
        <p:nvSpPr>
          <p:cNvPr id="25" name="Text 22"/>
          <p:cNvSpPr/>
          <p:nvPr/>
        </p:nvSpPr>
        <p:spPr>
          <a:xfrm>
            <a:off x="4329113" y="6062424"/>
            <a:ext cx="718173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system maintains a blockchain-based log of all transactions, ensuring transparency and immutability of records.</a:t>
            </a:r>
            <a:endParaRPr lang="en-US" sz="1361" dirty="0"/>
          </a:p>
        </p:txBody>
      </p:sp>
      <p:sp>
        <p:nvSpPr>
          <p:cNvPr id="26" name="Shape 23"/>
          <p:cNvSpPr/>
          <p:nvPr/>
        </p:nvSpPr>
        <p:spPr>
          <a:xfrm>
            <a:off x="3550146" y="7338298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6D4562"/>
          </a:solidFill>
          <a:ln/>
        </p:spPr>
      </p:sp>
      <p:sp>
        <p:nvSpPr>
          <p:cNvPr id="27" name="Shape 24"/>
          <p:cNvSpPr/>
          <p:nvPr/>
        </p:nvSpPr>
        <p:spPr>
          <a:xfrm>
            <a:off x="3184267" y="7155418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3312140" y="7234595"/>
            <a:ext cx="132993" cy="230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14"/>
              </a:lnSpc>
              <a:buNone/>
            </a:pPr>
            <a:r>
              <a:rPr lang="en-US" sz="181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5</a:t>
            </a:r>
            <a:endParaRPr lang="en-US" sz="1814" dirty="0"/>
          </a:p>
        </p:txBody>
      </p:sp>
      <p:sp>
        <p:nvSpPr>
          <p:cNvPr id="29" name="Text 26"/>
          <p:cNvSpPr/>
          <p:nvPr/>
        </p:nvSpPr>
        <p:spPr>
          <a:xfrm>
            <a:off x="4329113" y="7133868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Interface</a:t>
            </a:r>
            <a:endParaRPr lang="en-US" sz="1512" dirty="0"/>
          </a:p>
        </p:txBody>
      </p:sp>
      <p:sp>
        <p:nvSpPr>
          <p:cNvPr id="30" name="Text 27"/>
          <p:cNvSpPr/>
          <p:nvPr/>
        </p:nvSpPr>
        <p:spPr>
          <a:xfrm>
            <a:off x="4329113" y="7477482"/>
            <a:ext cx="718173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 user-friendly interface facilitates registration and ID usage, while a separate interface allows government officials to monitor transactions and manage the program.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746" y="-147876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746" y="-107649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 rotWithShape="1">
          <a:blip r:embed="rId5"/>
          <a:srcRect b="9551"/>
          <a:stretch/>
        </p:blipFill>
        <p:spPr>
          <a:xfrm>
            <a:off x="242649" y="2566511"/>
            <a:ext cx="5001101" cy="28008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5533" y="992743"/>
            <a:ext cx="4312444" cy="538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45"/>
              </a:lnSpc>
              <a:buNone/>
            </a:pPr>
            <a:endParaRPr lang="en-US" sz="3396" dirty="0"/>
          </a:p>
        </p:txBody>
      </p:sp>
      <p:sp>
        <p:nvSpPr>
          <p:cNvPr id="7" name="Shape 2"/>
          <p:cNvSpPr/>
          <p:nvPr/>
        </p:nvSpPr>
        <p:spPr>
          <a:xfrm>
            <a:off x="6165533" y="1822728"/>
            <a:ext cx="7785735" cy="5414010"/>
          </a:xfrm>
          <a:prstGeom prst="roundRect">
            <a:avLst>
              <a:gd name="adj" fmla="val 150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173153" y="1830348"/>
            <a:ext cx="7770495" cy="558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367105" y="1954292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Blockchain Platform</a:t>
            </a:r>
            <a:endParaRPr lang="en-US" sz="1528" dirty="0"/>
          </a:p>
        </p:txBody>
      </p:sp>
      <p:sp>
        <p:nvSpPr>
          <p:cNvPr id="10" name="Text 5"/>
          <p:cNvSpPr/>
          <p:nvPr/>
        </p:nvSpPr>
        <p:spPr>
          <a:xfrm>
            <a:off x="10256163" y="1954292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Ethereum</a:t>
            </a:r>
            <a:endParaRPr lang="en-US" sz="1528" dirty="0"/>
          </a:p>
        </p:txBody>
      </p:sp>
      <p:sp>
        <p:nvSpPr>
          <p:cNvPr id="11" name="Shape 6"/>
          <p:cNvSpPr/>
          <p:nvPr/>
        </p:nvSpPr>
        <p:spPr>
          <a:xfrm>
            <a:off x="6173153" y="2388751"/>
            <a:ext cx="7770495" cy="6823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367105" y="2512695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Smart Contracts</a:t>
            </a:r>
            <a:endParaRPr lang="en-US" sz="1528" dirty="0"/>
          </a:p>
        </p:txBody>
      </p:sp>
      <p:sp>
        <p:nvSpPr>
          <p:cNvPr id="13" name="Text 8"/>
          <p:cNvSpPr/>
          <p:nvPr/>
        </p:nvSpPr>
        <p:spPr>
          <a:xfrm>
            <a:off x="10256163" y="2512695"/>
            <a:ext cx="3493532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Solidity </a:t>
            </a:r>
            <a:endParaRPr lang="en-US" sz="1528" dirty="0"/>
          </a:p>
        </p:txBody>
      </p:sp>
      <p:sp>
        <p:nvSpPr>
          <p:cNvPr id="14" name="Shape 9"/>
          <p:cNvSpPr/>
          <p:nvPr/>
        </p:nvSpPr>
        <p:spPr>
          <a:xfrm>
            <a:off x="6173153" y="3071099"/>
            <a:ext cx="7770495" cy="6210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367105" y="3381613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Backend</a:t>
            </a:r>
            <a:endParaRPr lang="en-US" sz="1528" dirty="0"/>
          </a:p>
        </p:txBody>
      </p:sp>
      <p:sp>
        <p:nvSpPr>
          <p:cNvPr id="16" name="Text 11"/>
          <p:cNvSpPr/>
          <p:nvPr/>
        </p:nvSpPr>
        <p:spPr>
          <a:xfrm>
            <a:off x="10256163" y="3381613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Flask</a:t>
            </a:r>
            <a:endParaRPr lang="en-US" sz="1528" dirty="0"/>
          </a:p>
        </p:txBody>
      </p:sp>
      <p:sp>
        <p:nvSpPr>
          <p:cNvPr id="17" name="Shape 12"/>
          <p:cNvSpPr/>
          <p:nvPr/>
        </p:nvSpPr>
        <p:spPr>
          <a:xfrm>
            <a:off x="6173153" y="3816072"/>
            <a:ext cx="7770495" cy="558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Text 13"/>
          <p:cNvSpPr/>
          <p:nvPr/>
        </p:nvSpPr>
        <p:spPr>
          <a:xfrm>
            <a:off x="6367105" y="3940016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Frontend</a:t>
            </a:r>
            <a:endParaRPr lang="en-US" sz="1528" dirty="0"/>
          </a:p>
        </p:txBody>
      </p:sp>
      <p:sp>
        <p:nvSpPr>
          <p:cNvPr id="19" name="Text 14"/>
          <p:cNvSpPr/>
          <p:nvPr/>
        </p:nvSpPr>
        <p:spPr>
          <a:xfrm>
            <a:off x="10256163" y="3940016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React.js</a:t>
            </a:r>
            <a:endParaRPr lang="en-US" sz="1528" dirty="0"/>
          </a:p>
        </p:txBody>
      </p:sp>
      <p:sp>
        <p:nvSpPr>
          <p:cNvPr id="21" name="Text 16"/>
          <p:cNvSpPr/>
          <p:nvPr/>
        </p:nvSpPr>
        <p:spPr>
          <a:xfrm>
            <a:off x="6367105" y="4498419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endParaRPr lang="en-US" sz="1528" dirty="0"/>
          </a:p>
        </p:txBody>
      </p:sp>
      <p:sp>
        <p:nvSpPr>
          <p:cNvPr id="22" name="Text 17"/>
          <p:cNvSpPr/>
          <p:nvPr/>
        </p:nvSpPr>
        <p:spPr>
          <a:xfrm>
            <a:off x="10256163" y="4498419"/>
            <a:ext cx="3493532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5"/>
              </a:lnSpc>
              <a:buNone/>
            </a:pPr>
            <a:endParaRPr lang="en-US" sz="1528" dirty="0"/>
          </a:p>
        </p:txBody>
      </p:sp>
      <p:sp>
        <p:nvSpPr>
          <p:cNvPr id="24" name="Text 19"/>
          <p:cNvSpPr/>
          <p:nvPr/>
        </p:nvSpPr>
        <p:spPr>
          <a:xfrm>
            <a:off x="6367105" y="5367338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endParaRPr lang="en-US" sz="1528" dirty="0"/>
          </a:p>
        </p:txBody>
      </p:sp>
      <p:sp>
        <p:nvSpPr>
          <p:cNvPr id="25" name="Text 20"/>
          <p:cNvSpPr/>
          <p:nvPr/>
        </p:nvSpPr>
        <p:spPr>
          <a:xfrm>
            <a:off x="10256163" y="5367338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endParaRPr lang="en-US" sz="1528" dirty="0"/>
          </a:p>
        </p:txBody>
      </p:sp>
      <p:sp>
        <p:nvSpPr>
          <p:cNvPr id="27" name="Text 22"/>
          <p:cNvSpPr/>
          <p:nvPr/>
        </p:nvSpPr>
        <p:spPr>
          <a:xfrm>
            <a:off x="6367105" y="5925741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Hosting</a:t>
            </a:r>
            <a:endParaRPr lang="en-US" sz="1528" dirty="0"/>
          </a:p>
        </p:txBody>
      </p:sp>
      <p:sp>
        <p:nvSpPr>
          <p:cNvPr id="28" name="Text 23"/>
          <p:cNvSpPr/>
          <p:nvPr/>
        </p:nvSpPr>
        <p:spPr>
          <a:xfrm>
            <a:off x="10256163" y="5925741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r>
              <a:rPr lang="en-US" sz="1528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</a:rPr>
              <a:t>Vercel</a:t>
            </a:r>
            <a:endParaRPr lang="en-US" sz="1528" dirty="0"/>
          </a:p>
        </p:txBody>
      </p:sp>
      <p:sp>
        <p:nvSpPr>
          <p:cNvPr id="30" name="Text 25"/>
          <p:cNvSpPr/>
          <p:nvPr/>
        </p:nvSpPr>
        <p:spPr>
          <a:xfrm>
            <a:off x="6367105" y="6484144"/>
            <a:ext cx="3493532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5"/>
              </a:lnSpc>
              <a:buNone/>
            </a:pPr>
            <a:endParaRPr lang="en-US" sz="1528" dirty="0"/>
          </a:p>
        </p:txBody>
      </p:sp>
      <p:sp>
        <p:nvSpPr>
          <p:cNvPr id="31" name="Text 26"/>
          <p:cNvSpPr/>
          <p:nvPr/>
        </p:nvSpPr>
        <p:spPr>
          <a:xfrm>
            <a:off x="10256163" y="6484144"/>
            <a:ext cx="3493532" cy="621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45"/>
              </a:lnSpc>
              <a:buNone/>
            </a:pPr>
            <a:endParaRPr lang="en-US" sz="1528" dirty="0"/>
          </a:p>
        </p:txBody>
      </p:sp>
      <p:sp>
        <p:nvSpPr>
          <p:cNvPr id="32" name="Shape 21"/>
          <p:cNvSpPr/>
          <p:nvPr/>
        </p:nvSpPr>
        <p:spPr>
          <a:xfrm>
            <a:off x="6173153" y="5677853"/>
            <a:ext cx="7770495" cy="6823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1BD2D3-DE5E-3D66-805B-D840BCC7F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961" y="1842842"/>
            <a:ext cx="7415525" cy="5414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6885" y="805934"/>
            <a:ext cx="5060037" cy="632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0"/>
              </a:lnSpc>
              <a:buNone/>
            </a:pPr>
            <a:r>
              <a:rPr lang="en-US" sz="398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Workflow</a:t>
            </a:r>
            <a:endParaRPr lang="en-US" sz="398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85" y="1779865"/>
            <a:ext cx="1138476" cy="18215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276832" y="2007513"/>
            <a:ext cx="2529959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Registration</a:t>
            </a:r>
            <a:endParaRPr lang="en-US" sz="1992" dirty="0"/>
          </a:p>
        </p:txBody>
      </p:sp>
      <p:sp>
        <p:nvSpPr>
          <p:cNvPr id="9" name="Text 3"/>
          <p:cNvSpPr/>
          <p:nvPr/>
        </p:nvSpPr>
        <p:spPr>
          <a:xfrm>
            <a:off x="2276832" y="2460308"/>
            <a:ext cx="6070282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enter personal details and submit their registration. The system verifies eligibility and generates an authorization ID.</a:t>
            </a:r>
            <a:endParaRPr lang="en-US" sz="1793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85" y="3601403"/>
            <a:ext cx="1138476" cy="182153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76832" y="3829050"/>
            <a:ext cx="2529959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Grocery Purchase</a:t>
            </a:r>
            <a:endParaRPr lang="en-US" sz="1992" dirty="0"/>
          </a:p>
        </p:txBody>
      </p:sp>
      <p:sp>
        <p:nvSpPr>
          <p:cNvPr id="12" name="Text 5"/>
          <p:cNvSpPr/>
          <p:nvPr/>
        </p:nvSpPr>
        <p:spPr>
          <a:xfrm>
            <a:off x="2276832" y="4281845"/>
            <a:ext cx="6070282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present their authorization ID at the grocery store. The system verifies the ID and logs the transaction on the blockchain.</a:t>
            </a:r>
            <a:endParaRPr lang="en-US" sz="1793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85" y="5422940"/>
            <a:ext cx="1138476" cy="200072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276832" y="5650587"/>
            <a:ext cx="2841546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19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Transaction Monitoring</a:t>
            </a:r>
            <a:endParaRPr lang="en-US" sz="1992" dirty="0"/>
          </a:p>
        </p:txBody>
      </p:sp>
      <p:sp>
        <p:nvSpPr>
          <p:cNvPr id="15" name="Text 7"/>
          <p:cNvSpPr/>
          <p:nvPr/>
        </p:nvSpPr>
        <p:spPr>
          <a:xfrm>
            <a:off x="2276832" y="6103382"/>
            <a:ext cx="6070282" cy="10926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69"/>
              </a:lnSpc>
              <a:buNone/>
            </a:pPr>
            <a:r>
              <a:rPr lang="en-US" sz="1793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Government officials can access the transaction logs on the blockchain to monitor the distribution process and ensure program integrity.</a:t>
            </a:r>
            <a:endParaRPr lang="en-US" sz="1793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1FBD1B-599F-371F-1575-08909EF32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2400" y="2826805"/>
            <a:ext cx="4906060" cy="3648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250799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92507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979" y="2940606"/>
            <a:ext cx="5054322" cy="33695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3840480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</a:t>
            </a:r>
            <a:endParaRPr lang="en-US" sz="302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1214438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4837" y="1819156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Enhanced Security</a:t>
            </a:r>
            <a:endParaRPr lang="en-US" sz="1512" dirty="0"/>
          </a:p>
        </p:txBody>
      </p:sp>
      <p:sp>
        <p:nvSpPr>
          <p:cNvPr id="9" name="Text 3"/>
          <p:cNvSpPr/>
          <p:nvPr/>
        </p:nvSpPr>
        <p:spPr>
          <a:xfrm>
            <a:off x="604837" y="216277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system significantly reduces the risk of fraudulent claims and misuse, safeguarding the integrity of the program.</a:t>
            </a:r>
            <a:endParaRPr lang="en-US" sz="13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3234333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4837" y="3839051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Efficient Tracking</a:t>
            </a:r>
            <a:endParaRPr lang="en-US" sz="1512" dirty="0"/>
          </a:p>
        </p:txBody>
      </p:sp>
      <p:sp>
        <p:nvSpPr>
          <p:cNvPr id="12" name="Text 5"/>
          <p:cNvSpPr/>
          <p:nvPr/>
        </p:nvSpPr>
        <p:spPr>
          <a:xfrm>
            <a:off x="604837" y="418266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Real-time transaction monitoring and immutable records allow program administrators to efficiently track and manage program resources.</a:t>
            </a:r>
            <a:endParaRPr lang="en-US" sz="13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5254228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4837" y="5858947"/>
            <a:ext cx="2195513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Improved Transparency</a:t>
            </a:r>
            <a:endParaRPr lang="en-US" sz="1512" dirty="0"/>
          </a:p>
        </p:txBody>
      </p:sp>
      <p:sp>
        <p:nvSpPr>
          <p:cNvPr id="15" name="Text 7"/>
          <p:cNvSpPr/>
          <p:nvPr/>
        </p:nvSpPr>
        <p:spPr>
          <a:xfrm>
            <a:off x="604837" y="6202561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transparent and verifiable transaction logs build trust and accountability, empowering beneficiaries and the public to monitor the program.</a:t>
            </a:r>
            <a:endParaRPr lang="en-US" sz="1361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837" y="7274123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4837" y="7878842"/>
            <a:ext cx="2952631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Effective Program Management</a:t>
            </a:r>
            <a:endParaRPr lang="en-US" sz="1512" dirty="0"/>
          </a:p>
        </p:txBody>
      </p:sp>
      <p:sp>
        <p:nvSpPr>
          <p:cNvPr id="18" name="Text 9"/>
          <p:cNvSpPr/>
          <p:nvPr/>
        </p:nvSpPr>
        <p:spPr>
          <a:xfrm>
            <a:off x="604837" y="8222456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system streamlines the distribution process, providing insights to optimize program effectiveness and resource allocation.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3191708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	Thank You</a:t>
            </a:r>
            <a:endParaRPr lang="en-US" sz="4320" dirty="0"/>
          </a:p>
        </p:txBody>
      </p:sp>
      <p:sp>
        <p:nvSpPr>
          <p:cNvPr id="7" name="Text 2"/>
          <p:cNvSpPr/>
          <p:nvPr/>
        </p:nvSpPr>
        <p:spPr>
          <a:xfrm>
            <a:off x="864037" y="4247793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535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Jyothi Maria</cp:lastModifiedBy>
  <cp:revision>5</cp:revision>
  <dcterms:created xsi:type="dcterms:W3CDTF">2024-08-07T18:01:41Z</dcterms:created>
  <dcterms:modified xsi:type="dcterms:W3CDTF">2024-08-08T04:29:51Z</dcterms:modified>
</cp:coreProperties>
</file>